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301" r:id="rId7"/>
    <p:sldId id="302" r:id="rId8"/>
    <p:sldId id="263" r:id="rId9"/>
    <p:sldId id="265" r:id="rId10"/>
    <p:sldId id="266" r:id="rId11"/>
    <p:sldId id="267" r:id="rId12"/>
    <p:sldId id="269" r:id="rId13"/>
    <p:sldId id="303" r:id="rId14"/>
    <p:sldId id="270" r:id="rId15"/>
    <p:sldId id="271" r:id="rId16"/>
    <p:sldId id="304" r:id="rId17"/>
    <p:sldId id="272" r:id="rId18"/>
    <p:sldId id="273" r:id="rId19"/>
    <p:sldId id="274" r:id="rId20"/>
    <p:sldId id="275" r:id="rId21"/>
    <p:sldId id="276" r:id="rId22"/>
    <p:sldId id="305" r:id="rId23"/>
    <p:sldId id="277" r:id="rId24"/>
    <p:sldId id="306" r:id="rId25"/>
    <p:sldId id="307" r:id="rId26"/>
    <p:sldId id="287" r:id="rId27"/>
    <p:sldId id="288" r:id="rId28"/>
    <p:sldId id="278" r:id="rId29"/>
    <p:sldId id="279" r:id="rId30"/>
    <p:sldId id="282" r:id="rId31"/>
    <p:sldId id="283" r:id="rId32"/>
    <p:sldId id="285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embeddedFontLst>
    <p:embeddedFont>
      <p:font typeface="Corbel" panose="020B0503020204020204" pitchFamily="34" charset="0"/>
      <p:regular r:id="rId46"/>
      <p:bold r:id="rId47"/>
      <p:italic r:id="rId48"/>
      <p:boldItalic r:id="rId49"/>
    </p:embeddedFont>
    <p:embeddedFont>
      <p:font typeface="Montserrat" panose="000005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205491134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" name="Google Shape;29;g220549113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054911341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2205491134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054911341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2205491134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1306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054911341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220549113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05491134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05491134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05491134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05491134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858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054911341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g2205491134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054911341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g2205491134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054911341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2205491134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054911341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g22054911341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054911341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2205491134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2054911341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g2205491134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054911341_0_1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2205491134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3386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5491134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05491134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5491134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05491134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802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05491134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054911341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716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054911341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1" name="Google Shape;271;g22054911341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8784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205491134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205491134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866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054911341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g22054911341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054911341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g2205491134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054911341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g2205491134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054911341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g2205491134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2054911341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" name="Google Shape;45;g2205491134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054911341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4" name="Google Shape;254;g22054911341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2054911341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g22054911341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054911341_0_2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g2205491134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2054911341_0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0" name="Google Shape;310;g22054911341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2054911341_0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g2205491134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054911341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g2205491134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054911341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g2205491134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2054911341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1" name="Google Shape;341;g2205491134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2054911341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g2205491134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2054911341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g22054911341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05491134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05491134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2054911341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g22054911341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2054911341_0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g2205491134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205491134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205491134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054911341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g2205491134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054911341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g2205491134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054911341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22054911341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054911341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2205491134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">
  <p:cSld name="Capa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1743197" y="1774169"/>
            <a:ext cx="6818912" cy="68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ontserrat"/>
              <a:buNone/>
            </a:pPr>
            <a:r>
              <a:rPr lang="pt-BR" sz="1800" b="1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2ª série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Montserrat"/>
              <a:buNone/>
            </a:pPr>
            <a:r>
              <a:rPr lang="pt-BR" sz="2400" b="1" i="0" u="none" strike="noStrike" cap="none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 </a:t>
            </a: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ítulo e Conteúdo">
  <p:cSld name="1_Título e Conteúd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8" y="0"/>
            <a:ext cx="121870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/>
        </p:nvSpPr>
        <p:spPr>
          <a:xfrm>
            <a:off x="7424737" y="353251"/>
            <a:ext cx="304914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2ª série</a:t>
            </a:r>
            <a:endParaRPr dirty="0"/>
          </a:p>
        </p:txBody>
      </p:sp>
      <p:sp>
        <p:nvSpPr>
          <p:cNvPr id="16" name="Google Shape;16;p3"/>
          <p:cNvSpPr txBox="1"/>
          <p:nvPr/>
        </p:nvSpPr>
        <p:spPr>
          <a:xfrm>
            <a:off x="253714" y="340296"/>
            <a:ext cx="56008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536356" y="6393707"/>
            <a:ext cx="6660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888521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10213676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 descr="Interface gráfica do usuário, Aplicativo&#10;&#10;Descrição gerada automa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68" y="0"/>
            <a:ext cx="1218706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/>
        </p:nvSpPr>
        <p:spPr>
          <a:xfrm>
            <a:off x="7424737" y="353251"/>
            <a:ext cx="304914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2ª série</a:t>
            </a:r>
            <a:endParaRPr dirty="0"/>
          </a:p>
        </p:txBody>
      </p:sp>
      <p:sp>
        <p:nvSpPr>
          <p:cNvPr id="25" name="Google Shape;25;p5"/>
          <p:cNvSpPr txBox="1"/>
          <p:nvPr/>
        </p:nvSpPr>
        <p:spPr>
          <a:xfrm>
            <a:off x="253714" y="340296"/>
            <a:ext cx="56008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 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1536356" y="6377665"/>
            <a:ext cx="6660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/>
        </p:nvSpPr>
        <p:spPr>
          <a:xfrm>
            <a:off x="1743199" y="4785715"/>
            <a:ext cx="65457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C8A"/>
              </a:buClr>
              <a:buSzPts val="4400"/>
              <a:buFont typeface="Montserrat"/>
              <a:buNone/>
            </a:pPr>
            <a:endParaRPr sz="4400" b="1" i="0" u="none" strike="noStrike" cap="none">
              <a:solidFill>
                <a:srgbClr val="174C8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/>
          <p:nvPr/>
        </p:nvSpPr>
        <p:spPr>
          <a:xfrm>
            <a:off x="1743199" y="4785716"/>
            <a:ext cx="6545700" cy="17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C8A"/>
              </a:buClr>
              <a:buSzPts val="4400"/>
              <a:buFont typeface="Montserrat"/>
              <a:buNone/>
            </a:pPr>
            <a:endParaRPr sz="4400" b="1" i="0" u="none" strike="noStrike" cap="none">
              <a:solidFill>
                <a:srgbClr val="174C8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 txBox="1"/>
          <p:nvPr/>
        </p:nvSpPr>
        <p:spPr>
          <a:xfrm>
            <a:off x="2286000" y="5617011"/>
            <a:ext cx="23337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</a:pPr>
            <a:r>
              <a:rPr lang="pt-BR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22/08/2024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1871663" y="4779837"/>
            <a:ext cx="31005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orbel"/>
              <a:buNone/>
            </a:pPr>
            <a:r>
              <a:rPr lang="pt-BR" sz="2000" b="1" i="0" u="none" strike="noStrike" cap="none" dirty="0" err="1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Prof</a:t>
            </a:r>
            <a:r>
              <a:rPr lang="pt-BR" sz="2000" b="1" i="0" u="none" strike="noStrike" cap="none" dirty="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 Rildo Oliveira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/>
          <p:nvPr/>
        </p:nvSpPr>
        <p:spPr>
          <a:xfrm>
            <a:off x="1950320" y="3203080"/>
            <a:ext cx="7617300" cy="12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C8A"/>
              </a:buClr>
              <a:buSzPts val="4800"/>
              <a:buFont typeface="Arial"/>
              <a:buNone/>
            </a:pPr>
            <a:r>
              <a:rPr lang="pt-BR" sz="4800" b="1" dirty="0">
                <a:solidFill>
                  <a:srgbClr val="174C8A"/>
                </a:solidFill>
              </a:rPr>
              <a:t>Acessibilidade e a IA</a:t>
            </a:r>
            <a:endParaRPr sz="13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C8A"/>
              </a:buClr>
              <a:buSzPts val="4800"/>
              <a:buFont typeface="Arial"/>
              <a:buNone/>
            </a:pPr>
            <a:endParaRPr sz="4800" b="1" dirty="0">
              <a:solidFill>
                <a:srgbClr val="174C8A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4C8A"/>
              </a:buClr>
              <a:buSzPts val="4800"/>
              <a:buFont typeface="Arial"/>
              <a:buNone/>
            </a:pPr>
            <a:r>
              <a:rPr lang="pt-BR" sz="4800" b="1" i="0" u="none" strike="noStrike" cap="none" dirty="0">
                <a:solidFill>
                  <a:srgbClr val="174C8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800" b="1" i="0" u="none" strike="noStrike" cap="none" dirty="0">
              <a:solidFill>
                <a:srgbClr val="174C8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289560" y="559337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b="1" dirty="0">
                <a:latin typeface="Calibri"/>
                <a:ea typeface="Calibri"/>
                <a:cs typeface="Calibri"/>
                <a:sym typeface="Calibri"/>
              </a:rPr>
              <a:t>Tecnologias de Reconhecimento de Imagem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5637880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700" b="1" dirty="0">
                <a:latin typeface="Calibri"/>
                <a:ea typeface="Calibri"/>
                <a:cs typeface="Calibri"/>
                <a:sym typeface="Calibri"/>
              </a:rPr>
              <a:t>Aplicativos de Descrição de Imagens (</a:t>
            </a:r>
            <a:r>
              <a:rPr lang="pt-BR" sz="2700" b="1" dirty="0" err="1">
                <a:latin typeface="Calibri"/>
                <a:ea typeface="Calibri"/>
                <a:cs typeface="Calibri"/>
                <a:sym typeface="Calibri"/>
              </a:rPr>
              <a:t>Seeing</a:t>
            </a:r>
            <a:r>
              <a:rPr lang="pt-BR" sz="2700" b="1" dirty="0">
                <a:latin typeface="Calibri"/>
                <a:ea typeface="Calibri"/>
                <a:cs typeface="Calibri"/>
                <a:sym typeface="Calibri"/>
              </a:rPr>
              <a:t> AI, Be </a:t>
            </a:r>
            <a:r>
              <a:rPr lang="pt-BR" sz="2700" b="1" dirty="0" err="1">
                <a:latin typeface="Calibri"/>
                <a:ea typeface="Calibri"/>
                <a:cs typeface="Calibri"/>
                <a:sym typeface="Calibri"/>
              </a:rPr>
              <a:t>My</a:t>
            </a:r>
            <a:r>
              <a:rPr lang="pt-BR" sz="2700" b="1" dirty="0">
                <a:latin typeface="Calibri"/>
                <a:ea typeface="Calibri"/>
                <a:cs typeface="Calibri"/>
                <a:sym typeface="Calibri"/>
              </a:rPr>
              <a:t> Eyes)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700" dirty="0">
                <a:latin typeface="Calibri"/>
                <a:ea typeface="Calibri"/>
                <a:cs typeface="Calibri"/>
                <a:sym typeface="Calibri"/>
              </a:rPr>
              <a:t>Usam IA para fornecer descrições detalhadas de imagens e ambientes, auxiliando pessoas com deficiência visual a entender e interagir com o mundo ao seu redor.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300" b="1" dirty="0">
              <a:latin typeface="Calibri"/>
              <a:ea typeface="Calibri"/>
              <a:cs typeface="Calibri"/>
              <a:sym typeface="Calibri"/>
            </a:endParaRPr>
          </a:p>
          <a:p>
            <a:pPr marL="241300" lvl="0" indent="-50800" algn="just" rtl="0">
              <a:spcBef>
                <a:spcPts val="1600"/>
              </a:spcBef>
              <a:spcAft>
                <a:spcPts val="0"/>
              </a:spcAft>
              <a:buNone/>
            </a:pPr>
            <a:endParaRPr sz="2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7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859" y="2451505"/>
            <a:ext cx="4572932" cy="28090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A25B257-4A90-60EE-25A7-A0F8031322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6992" y="394745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Reconhecimento de Imagem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552608" y="1586544"/>
            <a:ext cx="5976208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pt-BR" sz="2900" b="1" dirty="0">
                <a:latin typeface="Calibri"/>
                <a:ea typeface="Calibri"/>
                <a:cs typeface="Calibri"/>
                <a:sym typeface="Calibri"/>
              </a:rPr>
              <a:t>Descrições Automáticas de Imagens:</a:t>
            </a: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 dirty="0">
              <a:latin typeface="Calibri"/>
              <a:ea typeface="Calibri"/>
              <a:cs typeface="Calibri"/>
              <a:sym typeface="Calibri"/>
            </a:endParaRPr>
          </a:p>
          <a:p>
            <a:pPr marL="609600" lvl="0" indent="-488950" algn="just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IA pode analisar imagens e fornecer descrições detalhadas para pessoas com deficiência visual. </a:t>
            </a:r>
            <a:endParaRPr sz="2900" dirty="0">
              <a:latin typeface="Calibri"/>
              <a:ea typeface="Calibri"/>
              <a:cs typeface="Calibri"/>
              <a:sym typeface="Calibri"/>
            </a:endParaRPr>
          </a:p>
          <a:p>
            <a:pPr marL="609600" lvl="0" indent="-4889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Ferramentas como o "</a:t>
            </a:r>
            <a:r>
              <a:rPr lang="pt-BR" sz="2900" dirty="0" err="1">
                <a:latin typeface="Calibri"/>
                <a:ea typeface="Calibri"/>
                <a:cs typeface="Calibri"/>
                <a:sym typeface="Calibri"/>
              </a:rPr>
              <a:t>Seeing</a:t>
            </a: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 AI" da Microsoft usam IA para descrever o ambiente ao redor, reconhecer rostos, ler textos e identificar objetos.</a:t>
            </a:r>
            <a:endParaRPr sz="29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138" y="2221681"/>
            <a:ext cx="4509334" cy="3001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9EA83EE-C3A3-DC7D-8867-2D5C34E8C7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98704" y="440465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Reconhecimento de Imagem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735488" y="1815144"/>
            <a:ext cx="5464144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900" b="1" dirty="0">
                <a:latin typeface="Calibri"/>
                <a:ea typeface="Calibri"/>
                <a:cs typeface="Calibri"/>
                <a:sym typeface="Calibri"/>
              </a:rPr>
              <a:t>Leitores de Rótulos e Documentos:</a:t>
            </a: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Dispositivos que utilizam IA podem ler rótulos de produtos ou documentos em voz alta para pessoas com deficiências visuais.</a:t>
            </a:r>
            <a:endParaRPr sz="2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29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000" y="1607521"/>
            <a:ext cx="4296786" cy="42967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13AEB77-5C81-5A4A-D381-9F2B5D15A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6992" y="394745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Reconhecimento de Imagem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552608" y="1586544"/>
            <a:ext cx="5976208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algn="just">
              <a:spcBef>
                <a:spcPts val="1100"/>
              </a:spcBef>
            </a:pPr>
            <a:r>
              <a:rPr lang="pt-BR" b="1" dirty="0">
                <a:effectLst/>
                <a:highlight>
                  <a:srgbClr val="FFFFFF"/>
                </a:highlight>
              </a:rPr>
              <a:t>Google Lens</a:t>
            </a:r>
          </a:p>
          <a:p>
            <a:pPr marL="0" lvl="0" indent="0" algn="just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pt-BR" dirty="0">
                <a:sym typeface="Calibri"/>
              </a:rPr>
              <a:t> </a:t>
            </a:r>
            <a:endParaRPr dirty="0">
              <a:sym typeface="Calibri"/>
            </a:endParaRPr>
          </a:p>
          <a:p>
            <a:pPr marL="609600" lvl="0" indent="-488950" algn="just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900"/>
              <a:buFont typeface="Calibri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</a:rPr>
              <a:t>Ferramenta de reconhecimento de imagem, o Google Lens é um recurso que utiliza inteligência artificial para decodificar figuras e textos e usar essas informações para pesquisas, traduções e outros tipos de funcionalidades. </a:t>
            </a:r>
            <a:endParaRPr dirty="0"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B72309-8DEA-3567-6055-1C678DBAF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692" y="1171021"/>
            <a:ext cx="2876951" cy="521090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8B8C213-D40F-4C42-DC04-A736907242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46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4700" b="1">
                <a:latin typeface="Calibri"/>
                <a:ea typeface="Calibri"/>
                <a:cs typeface="Calibri"/>
                <a:sym typeface="Calibri"/>
              </a:rPr>
              <a:t>Navegação e Mobilidade</a:t>
            </a:r>
            <a:endParaRPr sz="4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>
              <a:solidFill>
                <a:srgbClr val="000000"/>
              </a:solidFill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5482432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0" lvl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</a:pPr>
            <a:r>
              <a:rPr lang="pt-BR" sz="2900" b="1" dirty="0">
                <a:latin typeface="Calibri"/>
                <a:ea typeface="Calibri"/>
                <a:cs typeface="Calibri"/>
                <a:sym typeface="Calibri"/>
              </a:rPr>
              <a:t>Mapas Acessíveis:</a:t>
            </a: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9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IA pode ajudar a criar rotas de navegação acessíveis para cadeirantes ou pessoas com dificuldades de mobilidade, identificando e evitando obstáculos como escadas ou caminhos não pavimentados.</a:t>
            </a:r>
            <a:endParaRPr sz="29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466" y="2052721"/>
            <a:ext cx="4626135" cy="33651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7A1BCED-E2F3-26E3-7DD9-E24F23204E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253B050-9760-861C-228F-5ACD925BF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117987"/>
            <a:ext cx="10415016" cy="530824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FEA3C64-3516-1E24-F3C2-1CEF3382BB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3FE4498-4116-B68B-A4A2-E006F723F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2" y="1325508"/>
            <a:ext cx="10276242" cy="4828404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6AC54FB-57D7-E5BE-A5F2-B5163EFD68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1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53568" y="586769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700" b="1" dirty="0">
                <a:latin typeface="Calibri"/>
                <a:ea typeface="Calibri"/>
                <a:cs typeface="Calibri"/>
                <a:sym typeface="Calibri"/>
              </a:rPr>
              <a:t>Veículos Autônomos</a:t>
            </a: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5198968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</a:pP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Para pessoas com mobilidade reduzida, carros autônomos podem oferecer mais independência, possibilitando viagens sem a necessidade de assistência humana.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241300" lvl="0" indent="-50800" algn="l" rtl="0">
              <a:spcBef>
                <a:spcPts val="1600"/>
              </a:spcBef>
              <a:spcAft>
                <a:spcPts val="0"/>
              </a:spcAft>
              <a:buNone/>
            </a:pPr>
            <a:endParaRPr sz="3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521" y="2094889"/>
            <a:ext cx="5230136" cy="34401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C819B2A-D14A-F16C-8C52-A7CD0E4FE0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335280" y="449609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700" b="1" dirty="0">
                <a:latin typeface="Calibri"/>
                <a:ea typeface="Calibri"/>
                <a:cs typeface="Calibri"/>
                <a:sym typeface="Calibri"/>
              </a:rPr>
              <a:t>Assistência Cognitiva</a:t>
            </a: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6469984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</a:pPr>
            <a:r>
              <a:rPr lang="pt-BR" sz="2900" b="1" dirty="0">
                <a:latin typeface="Calibri"/>
                <a:ea typeface="Calibri"/>
                <a:cs typeface="Calibri"/>
                <a:sym typeface="Calibri"/>
              </a:rPr>
              <a:t>Apoio para Deficiências Cognitivas:</a:t>
            </a: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 IA pode ser utilizada em aplicativos que ajudam a organizar tarefas, lembrar compromissos, ou fornecer instruções passo a passo para completar atividades diárias, beneficiando pessoas com deficiências cognitivas.</a:t>
            </a:r>
            <a:endParaRPr sz="29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1899" y="2406249"/>
            <a:ext cx="4053735" cy="25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9FA5B7A-BDF4-013B-B1F7-1956710F6D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353568" y="458753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Interação Simplificada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6213952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</a:pPr>
            <a:r>
              <a:rPr lang="pt-BR" sz="3100" dirty="0" err="1">
                <a:latin typeface="Calibri"/>
                <a:ea typeface="Calibri"/>
                <a:cs typeface="Calibri"/>
                <a:sym typeface="Calibri"/>
              </a:rPr>
              <a:t>Chatbots</a:t>
            </a: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 e assistentes virtuais podem ser projetados para oferecer interações simplificadas, facilitando o uso de tecnologia por pessoas com dificuldades cognitivas.</a:t>
            </a:r>
            <a:endParaRPr sz="3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168" y="2508287"/>
            <a:ext cx="3648016" cy="21917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A3F23F-D740-A55B-D54E-2DBF8334A2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/>
        </p:nvSpPr>
        <p:spPr>
          <a:xfrm>
            <a:off x="720579" y="1010148"/>
            <a:ext cx="10800000" cy="550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OBJETO DO CONHECIMENTO</a:t>
            </a:r>
            <a:r>
              <a:rPr lang="pt-BR" sz="32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: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pt-BR" sz="2100" dirty="0">
                <a:solidFill>
                  <a:schemeClr val="dk1"/>
                </a:solidFill>
              </a:rPr>
              <a:t>Acessibilidade e a IA</a:t>
            </a:r>
            <a:endParaRPr sz="21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HABILIDADE: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PCRP03 -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Identificar, entender e explicar em que situações o computador pode ou não ser utilizado para solucionar um problema.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EF05HI06 -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Comparar o uso de diferentes linguagens e tecnologias no processo de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comunicação e avaliar os significados sociais, políticos e culturais atribuídos a elas.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OBJETIVOS: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lvl="0" indent="-438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pt-BR" sz="2000" dirty="0">
                <a:solidFill>
                  <a:schemeClr val="dk1"/>
                </a:solidFill>
              </a:rPr>
              <a:t>Apresentar os conceitos de Acessibilidade, Interação Humano-Computador e Realidade Aumentada;</a:t>
            </a:r>
            <a:endParaRPr sz="2400" b="1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 TEORIA À PRÁTICA: 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Uso de imagens, texto e conceitos para um melhor entendimento do tema abordado.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 txBox="1"/>
          <p:nvPr/>
        </p:nvSpPr>
        <p:spPr>
          <a:xfrm>
            <a:off x="3041753" y="258075"/>
            <a:ext cx="6108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ROTEIRO DE AULA</a:t>
            </a:r>
            <a:endParaRPr sz="3200" b="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08B2704-2ADE-E6E0-DB37-05C748D2B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335280" y="422177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5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400" b="1" dirty="0">
                <a:latin typeface="Calibri"/>
                <a:ea typeface="Calibri"/>
                <a:cs typeface="Calibri"/>
                <a:sym typeface="Calibri"/>
              </a:rPr>
              <a:t>Educação</a:t>
            </a:r>
            <a:r>
              <a:rPr lang="pt-BR" sz="4700" b="1" dirty="0">
                <a:latin typeface="Calibri"/>
                <a:ea typeface="Calibri"/>
                <a:cs typeface="Calibri"/>
                <a:sym typeface="Calibri"/>
              </a:rPr>
              <a:t> e Treinamento</a:t>
            </a:r>
            <a:endParaRPr sz="47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6095080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</a:pPr>
            <a:r>
              <a:rPr lang="pt-BR" b="1" dirty="0">
                <a:latin typeface="Calibri"/>
                <a:ea typeface="Calibri"/>
                <a:cs typeface="Calibri"/>
                <a:sym typeface="Calibri"/>
              </a:rPr>
              <a:t>Plataformas de Aprendizagem Personalizada:</a:t>
            </a: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 IA pode adaptar o conteúdo educacional às necessidades de estudantes com deficiências, oferecendo materiais em formatos acessíveis e adaptando o ritmo e a complexidade do ensino.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71" y="2479581"/>
            <a:ext cx="4318533" cy="24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EEE9BBB-99C7-92F0-8C66-D1CBC4BA4E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280416" y="431321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300" b="1" dirty="0">
                <a:latin typeface="Calibri"/>
                <a:ea typeface="Calibri"/>
                <a:cs typeface="Calibri"/>
                <a:sym typeface="Calibri"/>
              </a:rPr>
              <a:t>Ferramentas de Tradução de Língua de Sinais</a:t>
            </a:r>
            <a:endParaRPr sz="43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1"/>
          </p:nvPr>
        </p:nvSpPr>
        <p:spPr>
          <a:xfrm>
            <a:off x="470312" y="1613976"/>
            <a:ext cx="6424264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Ferramentas de IA podem traduzir língua de sinais em texto ou voz, facilitando a comunicação entre pessoas surdas e ouvintes.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604" y="1985161"/>
            <a:ext cx="4360899" cy="282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1CB39F-EA5A-A25A-2E11-75363B847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851" y="4533002"/>
            <a:ext cx="1867161" cy="194337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1202BB8-18CC-2198-2F66-ACFCE85EF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280416" y="577625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300" b="1" dirty="0">
                <a:latin typeface="Calibri"/>
                <a:ea typeface="Calibri"/>
                <a:cs typeface="Calibri"/>
                <a:sym typeface="Calibri"/>
              </a:rPr>
              <a:t>Ferramentas de Tradução de Língua de Sinais</a:t>
            </a:r>
            <a:endParaRPr sz="43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1"/>
          </p:nvPr>
        </p:nvSpPr>
        <p:spPr>
          <a:xfrm>
            <a:off x="461168" y="2162616"/>
            <a:ext cx="7439248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</a:pP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O Tradutor Automático de Libras e ASL da Hand Talk conecta o seu site a milhões de pessoas através da nossa tecnologia de AI para Língua de Sinais.</a:t>
            </a:r>
            <a:endParaRPr b="1" dirty="0">
              <a:solidFill>
                <a:schemeClr val="tx1"/>
              </a:solidFill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1CB39F-EA5A-A25A-2E11-75363B84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851" y="4533002"/>
            <a:ext cx="1867161" cy="19433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7CE5710-00E0-51FD-6356-ECF383AAA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879" y="2185415"/>
            <a:ext cx="3373504" cy="2527711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5915F0B-D487-42C9-F43E-835C2EC8CD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098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87E46A-DBFB-ED6E-669A-EA35487D2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080" y="1970592"/>
            <a:ext cx="10213676" cy="4155295"/>
          </a:xfrm>
        </p:spPr>
        <p:txBody>
          <a:bodyPr/>
          <a:lstStyle/>
          <a:p>
            <a:r>
              <a:rPr lang="pt-BR" sz="28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Lenovo anuncia ferramenta de tradução de sinais de Libras para mensagens de áudio usando IA.</a:t>
            </a:r>
            <a:endParaRPr lang="pt-BR" dirty="0"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896" y="3145925"/>
            <a:ext cx="6062508" cy="279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90;p26">
            <a:extLst>
              <a:ext uri="{FF2B5EF4-FFF2-40B4-BE49-F238E27FC236}">
                <a16:creationId xmlns:a16="http://schemas.microsoft.com/office/drawing/2014/main" id="{B1362407-35D5-9A3C-1CC4-B1E5C88D8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416" y="577625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300" b="1" dirty="0">
                <a:latin typeface="Calibri"/>
                <a:ea typeface="Calibri"/>
                <a:cs typeface="Calibri"/>
                <a:sym typeface="Calibri"/>
              </a:rPr>
              <a:t>Ferramentas de Tradução de Língua de Sinais</a:t>
            </a:r>
            <a:endParaRPr sz="43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0DE079-12CC-396A-4A2B-A1980CB26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8" y="3111649"/>
            <a:ext cx="5229992" cy="276881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31F2185-987F-878A-B1BB-7D13EDD91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87E46A-DBFB-ED6E-669A-EA35487D2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080" y="1970592"/>
            <a:ext cx="10213676" cy="4155295"/>
          </a:xfrm>
        </p:spPr>
        <p:txBody>
          <a:bodyPr/>
          <a:lstStyle/>
          <a:p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O sistema não faz contextualização das mensagens, mas mera tradução palavra por palavra, ocasionando a não compreensão dos textos traduzidos, como por exemplo, a tradução da expressão </a:t>
            </a:r>
            <a:r>
              <a:rPr lang="pt-BR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conta-corrente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 (o sistema traduz “</a:t>
            </a:r>
            <a:r>
              <a:rPr lang="pt-BR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conta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” como se fosse calculo e “</a:t>
            </a:r>
            <a:r>
              <a:rPr lang="pt-BR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</a:rPr>
              <a:t>corrente</a:t>
            </a:r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” como sendo corrente de metal).</a:t>
            </a:r>
          </a:p>
          <a:p>
            <a:endParaRPr lang="pt-BR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Não tem expressão facial (os sinais em LIBRAS são compostos de expressões faciais, corporais e gestuais);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Google Shape;190;p26">
            <a:extLst>
              <a:ext uri="{FF2B5EF4-FFF2-40B4-BE49-F238E27FC236}">
                <a16:creationId xmlns:a16="http://schemas.microsoft.com/office/drawing/2014/main" id="{B1362407-35D5-9A3C-1CC4-B1E5C88D8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48" y="321593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300" b="1" dirty="0">
                <a:latin typeface="Calibri"/>
                <a:ea typeface="Calibri"/>
                <a:cs typeface="Calibri"/>
                <a:sym typeface="Calibri"/>
              </a:rPr>
              <a:t>Falhas de sistemas de tradução</a:t>
            </a:r>
            <a:endParaRPr sz="43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D07F9B-D4FB-8F62-9FE3-0A63845F96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20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87E46A-DBFB-ED6E-669A-EA35487D2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0896" y="1394520"/>
            <a:ext cx="2190592" cy="4155295"/>
          </a:xfrm>
        </p:spPr>
        <p:txBody>
          <a:bodyPr/>
          <a:lstStyle/>
          <a:p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confuso;</a:t>
            </a:r>
          </a:p>
          <a:p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complicado,</a:t>
            </a:r>
          </a:p>
          <a:p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caminhão;</a:t>
            </a:r>
          </a:p>
          <a:p>
            <a:endParaRPr lang="pt-BR" b="0" i="0" dirty="0">
              <a:solidFill>
                <a:schemeClr val="tx1"/>
              </a:solidFill>
              <a:effectLst/>
              <a:highlight>
                <a:srgbClr val="FFFFFF"/>
              </a:highlight>
            </a:endParaRPr>
          </a:p>
          <a:p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cultura;</a:t>
            </a:r>
          </a:p>
          <a:p>
            <a:r>
              <a:rPr lang="pt-BR" b="0" i="0" dirty="0">
                <a:solidFill>
                  <a:schemeClr val="tx1"/>
                </a:solidFill>
                <a:effectLst/>
                <a:highlight>
                  <a:srgbClr val="FFFFFF"/>
                </a:highlight>
              </a:rPr>
              <a:t>inteligente;</a:t>
            </a:r>
          </a:p>
          <a:p>
            <a:endParaRPr lang="pt-BR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chemeClr val="tx1"/>
                </a:solidFill>
                <a:highlight>
                  <a:srgbClr val="FFFFFF"/>
                </a:highlight>
              </a:rPr>
              <a:t>segunda, </a:t>
            </a:r>
          </a:p>
          <a:p>
            <a:r>
              <a:rPr lang="pt-BR" dirty="0">
                <a:solidFill>
                  <a:schemeClr val="tx1"/>
                </a:solidFill>
                <a:highlight>
                  <a:srgbClr val="FFFFFF"/>
                </a:highlight>
              </a:rPr>
              <a:t>lembrar,</a:t>
            </a:r>
          </a:p>
          <a:p>
            <a:r>
              <a:rPr lang="pt-BR" dirty="0">
                <a:solidFill>
                  <a:schemeClr val="tx1"/>
                </a:solidFill>
                <a:highlight>
                  <a:srgbClr val="FFFFFF"/>
                </a:highlight>
              </a:rPr>
              <a:t>historia,</a:t>
            </a:r>
            <a:endParaRPr lang="pt-BR" dirty="0">
              <a:solidFill>
                <a:schemeClr val="tx1"/>
              </a:solidFill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Google Shape;190;p26">
            <a:extLst>
              <a:ext uri="{FF2B5EF4-FFF2-40B4-BE49-F238E27FC236}">
                <a16:creationId xmlns:a16="http://schemas.microsoft.com/office/drawing/2014/main" id="{B1362407-35D5-9A3C-1CC4-B1E5C88D8B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48" y="321593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300" b="1" dirty="0">
                <a:latin typeface="Calibri"/>
                <a:ea typeface="Calibri"/>
                <a:cs typeface="Calibri"/>
                <a:sym typeface="Calibri"/>
              </a:rPr>
              <a:t>Falhas de sistemas de tradução</a:t>
            </a:r>
            <a:endParaRPr sz="43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034CF61E-5281-5FB0-C883-9CAB0E8D2DF7}"/>
              </a:ext>
            </a:extLst>
          </p:cNvPr>
          <p:cNvSpPr txBox="1">
            <a:spLocks/>
          </p:cNvSpPr>
          <p:nvPr/>
        </p:nvSpPr>
        <p:spPr>
          <a:xfrm>
            <a:off x="3210464" y="1309176"/>
            <a:ext cx="2190592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lang="pt-BR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A526EA-5B87-8E60-1AB8-96333E88F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86" y="1174589"/>
            <a:ext cx="5087060" cy="321037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AAA8D43-1F8E-F324-1C7B-C435A4208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875" y="3730752"/>
            <a:ext cx="4837614" cy="302688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EB595F-4D05-142A-91C9-F627AF43F2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95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500" b="1">
                <a:latin typeface="Calibri"/>
                <a:ea typeface="Calibri"/>
                <a:cs typeface="Calibri"/>
                <a:sym typeface="Calibri"/>
              </a:rPr>
              <a:t>Tecnologias de Comunicação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>
              <a:solidFill>
                <a:srgbClr val="000000"/>
              </a:solidFill>
            </a:endParaRPr>
          </a:p>
        </p:txBody>
      </p:sp>
      <p:sp>
        <p:nvSpPr>
          <p:cNvPr id="275" name="Google Shape;275;p37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5848192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500" b="1" dirty="0">
                <a:latin typeface="Calibri"/>
                <a:ea typeface="Calibri"/>
                <a:cs typeface="Calibri"/>
                <a:sym typeface="Calibri"/>
              </a:rPr>
              <a:t>Aplicativos de Comunicação Alternativa e Aumentativa (Proloquo2Go, LAMP Words for Life)</a:t>
            </a:r>
            <a:endParaRPr sz="25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500" dirty="0">
                <a:latin typeface="Calibri"/>
                <a:ea typeface="Calibri"/>
                <a:cs typeface="Calibri"/>
                <a:sym typeface="Calibri"/>
              </a:rPr>
              <a:t>Oferecem suporte para pessoas com dificuldades de fala, permitindo que se comuniquem por meio de imagens e símbolos.</a:t>
            </a:r>
            <a:endParaRPr sz="25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761" y="2082250"/>
            <a:ext cx="4873310" cy="30749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E6425AF-E71F-3D5D-440E-21FD2ADAF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06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84" y="687378"/>
            <a:ext cx="9830279" cy="61706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9F46524-CE07-1B2A-391A-C89C16F54C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726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16992" y="431321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300" b="1" dirty="0">
                <a:latin typeface="Calibri"/>
                <a:ea typeface="Calibri"/>
                <a:cs typeface="Calibri"/>
                <a:sym typeface="Calibri"/>
              </a:rPr>
              <a:t>Automatização de Tarefas Repetitivas</a:t>
            </a: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5427568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335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700"/>
            </a:pPr>
            <a:r>
              <a:rPr lang="pt-BR" sz="2700" b="1" dirty="0">
                <a:latin typeface="Calibri"/>
                <a:ea typeface="Calibri"/>
                <a:cs typeface="Calibri"/>
                <a:sym typeface="Calibri"/>
              </a:rPr>
              <a:t>Automatização de Processos</a:t>
            </a: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700" dirty="0">
                <a:latin typeface="Calibri"/>
                <a:ea typeface="Calibri"/>
                <a:cs typeface="Calibri"/>
                <a:sym typeface="Calibri"/>
              </a:rPr>
              <a:t>IA pode automatizar tarefas repetitivas ou complexas que seriam difíceis para pessoas com deficiências motoras, como a manipulação de interfaces de computador ou o controle de dispositivos inteligentes em casa.</a:t>
            </a:r>
            <a:endParaRPr sz="2700" dirty="0">
              <a:latin typeface="Calibri"/>
              <a:ea typeface="Calibri"/>
              <a:cs typeface="Calibri"/>
              <a:sym typeface="Calibri"/>
            </a:endParaRPr>
          </a:p>
          <a:p>
            <a:pPr marL="241300" lvl="0" indent="-508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7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3">
            <a:alphaModFix/>
          </a:blip>
          <a:srcRect t="25090"/>
          <a:stretch/>
        </p:blipFill>
        <p:spPr>
          <a:xfrm>
            <a:off x="6937984" y="2340863"/>
            <a:ext cx="4864284" cy="32187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26E8ED3-FD9A-245E-6CA8-A7FCCCF3B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298704" y="394745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700" b="1" dirty="0">
                <a:latin typeface="Calibri"/>
                <a:ea typeface="Calibri"/>
                <a:cs typeface="Calibri"/>
                <a:sym typeface="Calibri"/>
              </a:rPr>
              <a:t>Inclusão no Mercado de Trabalho</a:t>
            </a: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6790024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Ferramentas de Trabalho Acessíveis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IA pode ser integrada em softwares de escritório, tornando-os mais acessíveis para pessoas com diferentes tipos de deficiência, promovendo a inclusão no mercado de trabalho.</a:t>
            </a:r>
            <a:endParaRPr sz="3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241300" lvl="0" indent="-50800" algn="just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7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5467" y="2197888"/>
            <a:ext cx="3693332" cy="24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7B5F4DD-69A6-C55F-C61C-81B739472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65EED-DEA6-1F02-1DD9-73B44D44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endParaRPr sz="3600" b="0" i="0" u="none" strike="noStrike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pt-BR" sz="3600">
                <a:solidFill>
                  <a:srgbClr val="000000"/>
                </a:solidFill>
              </a:rPr>
              <a:t>A Inteligência Artificial (IA) tem um enorme potencial para transformar a área de acessibilidade, proporcionando mais independência e inclusão para pessoas com deficiências. </a:t>
            </a:r>
            <a:endParaRPr sz="36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</a:pPr>
            <a:endParaRPr sz="3600">
              <a:solidFill>
                <a:srgbClr val="000000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412B754-955B-E4BC-3CD7-C4F3AA9CB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326136" y="385601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b="1" dirty="0">
                <a:latin typeface="Calibri"/>
                <a:ea typeface="Calibri"/>
                <a:cs typeface="Calibri"/>
                <a:sym typeface="Calibri"/>
              </a:rPr>
              <a:t>Tecnologias de Reconhecimento de Voz e Texto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6085936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Software de Transcrição (Dragon </a:t>
            </a:r>
            <a:r>
              <a:rPr lang="pt-BR" sz="3100" b="1" dirty="0" err="1">
                <a:latin typeface="Calibri"/>
                <a:ea typeface="Calibri"/>
                <a:cs typeface="Calibri"/>
                <a:sym typeface="Calibri"/>
              </a:rPr>
              <a:t>NaturallySpeaking</a:t>
            </a: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Permite a conversão de fala em texto, ajudando pessoas com dificuldades de digitação ou deficiência visual a escrever e interagir com computadores.</a:t>
            </a:r>
            <a:endParaRPr sz="3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241300" lvl="0" indent="-50800" algn="just" rtl="0">
              <a:spcBef>
                <a:spcPts val="1600"/>
              </a:spcBef>
              <a:spcAft>
                <a:spcPts val="0"/>
              </a:spcAft>
              <a:buNone/>
            </a:pPr>
            <a:endParaRPr sz="2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363" y="2242241"/>
            <a:ext cx="4572933" cy="33669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88B25CB-AE2D-7509-1635-5620A8E237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326136" y="367313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b="1" dirty="0">
                <a:latin typeface="Calibri"/>
                <a:ea typeface="Calibri"/>
                <a:cs typeface="Calibri"/>
                <a:sym typeface="Calibri"/>
              </a:rPr>
              <a:t>Tecnologias de Reconhecimento de Imagem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242" name="Google Shape;242;p33"/>
          <p:cNvSpPr txBox="1">
            <a:spLocks noGrp="1"/>
          </p:cNvSpPr>
          <p:nvPr>
            <p:ph type="body" idx="1"/>
          </p:nvPr>
        </p:nvSpPr>
        <p:spPr>
          <a:xfrm>
            <a:off x="1009808" y="1984248"/>
            <a:ext cx="5756752" cy="362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Leitores Ópticos de Caracteres (OCR) (KNFB Reader)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 Permitem a leitura de textos impressos e documentos em voz alta para pessoas com deficiência visual.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867" y="2137521"/>
            <a:ext cx="4572934" cy="321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41C2D31-EA94-0867-69A1-A3705AD02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307848" y="422177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b="1" dirty="0">
                <a:latin typeface="Calibri"/>
                <a:ea typeface="Calibri"/>
                <a:cs typeface="Calibri"/>
                <a:sym typeface="Calibri"/>
              </a:rPr>
              <a:t>Dispositivos de Navegação e Mobilidade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528716" y="1468951"/>
            <a:ext cx="6149944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b="1" dirty="0">
                <a:latin typeface="Calibri"/>
                <a:ea typeface="Calibri"/>
                <a:cs typeface="Calibri"/>
                <a:sym typeface="Calibri"/>
              </a:rPr>
              <a:t>Cadeiras de Rodas Inteligentes</a:t>
            </a: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 Equipadas com sensores e tecnologia de navegação, essas cadeiras podem ajustar automaticamente seu movimento e evitar obstáculos.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739" y="1893721"/>
            <a:ext cx="4572933" cy="3251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284" y="4041058"/>
            <a:ext cx="3719840" cy="28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0892F9-D0F3-7AEF-16C2-F1358ECCB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298704" y="449609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Softwares de Leitura e Escrita (</a:t>
            </a:r>
            <a:r>
              <a:rPr lang="pt-BR" sz="3100" b="1" dirty="0" err="1">
                <a:latin typeface="Calibri"/>
                <a:ea typeface="Calibri"/>
                <a:cs typeface="Calibri"/>
                <a:sym typeface="Calibri"/>
              </a:rPr>
              <a:t>Kurzweil</a:t>
            </a: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 3000, </a:t>
            </a:r>
            <a:r>
              <a:rPr lang="pt-BR" sz="3100" b="1" dirty="0" err="1">
                <a:latin typeface="Calibri"/>
                <a:ea typeface="Calibri"/>
                <a:cs typeface="Calibri"/>
                <a:sym typeface="Calibri"/>
              </a:rPr>
              <a:t>Ghotit</a:t>
            </a: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298" name="Google Shape;298;p40"/>
          <p:cNvSpPr txBox="1">
            <a:spLocks noGrp="1"/>
          </p:cNvSpPr>
          <p:nvPr>
            <p:ph type="body" idx="1"/>
          </p:nvPr>
        </p:nvSpPr>
        <p:spPr>
          <a:xfrm>
            <a:off x="525176" y="1440240"/>
            <a:ext cx="10213676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Oferecem ferramentas para ajudar pessoas com dislexia e outras dificuldades de leitura e escrita a aprender de forma mais eficaz.</a:t>
            </a:r>
            <a:endParaRPr sz="3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040" y="2971731"/>
            <a:ext cx="6071734" cy="37948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8DAA545C-1858-B0BC-F822-0D4F1D979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>
            <a:spLocks noGrp="1"/>
          </p:cNvSpPr>
          <p:nvPr>
            <p:ph type="title"/>
          </p:nvPr>
        </p:nvSpPr>
        <p:spPr>
          <a:xfrm>
            <a:off x="280416" y="394745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Tecnologias para Deficiências Auditivas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306" name="Google Shape;306;p41"/>
          <p:cNvSpPr txBox="1">
            <a:spLocks noGrp="1"/>
          </p:cNvSpPr>
          <p:nvPr>
            <p:ph type="body" idx="1"/>
          </p:nvPr>
        </p:nvSpPr>
        <p:spPr>
          <a:xfrm>
            <a:off x="634904" y="1577400"/>
            <a:ext cx="6067648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Aparelhos Auditivos e Implantes Cocleares:</a:t>
            </a: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 Melhoram a audição de pessoas com perda auditiva, ajudando a restaurar a comunicação e a participação social.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9875" y="2405785"/>
            <a:ext cx="4572934" cy="28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2ADD651-104A-5505-9F81-F90288509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>
            <a:spLocks noGrp="1"/>
          </p:cNvSpPr>
          <p:nvPr>
            <p:ph type="title"/>
          </p:nvPr>
        </p:nvSpPr>
        <p:spPr>
          <a:xfrm>
            <a:off x="326136" y="422177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Tecnologias para Deficiências Auditivas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314" name="Google Shape;314;p42"/>
          <p:cNvSpPr txBox="1">
            <a:spLocks noGrp="1"/>
          </p:cNvSpPr>
          <p:nvPr>
            <p:ph type="body" idx="1"/>
          </p:nvPr>
        </p:nvSpPr>
        <p:spPr>
          <a:xfrm>
            <a:off x="506888" y="1531680"/>
            <a:ext cx="6277960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Sistemas de Loop Indutivo e Amplificadores de Áudio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Facilitam a audição em ambientes públicos, como teatros e salas de aula, ao amplificar o som e reduzir o ruído de fundo.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723" y="1399945"/>
            <a:ext cx="4318000" cy="42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02F84F-F2CA-D99F-80E7-EF2DE8ABBE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>
            <a:spLocks noGrp="1"/>
          </p:cNvSpPr>
          <p:nvPr>
            <p:ph type="title"/>
          </p:nvPr>
        </p:nvSpPr>
        <p:spPr>
          <a:xfrm>
            <a:off x="298704" y="367313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2900" b="1" dirty="0">
                <a:latin typeface="Calibri"/>
                <a:ea typeface="Calibri"/>
                <a:cs typeface="Calibri"/>
                <a:sym typeface="Calibri"/>
              </a:rPr>
              <a:t>Tecnologias de Automação e Controle Doméstico</a:t>
            </a:r>
            <a:endParaRPr sz="29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322" name="Google Shape;322;p43"/>
          <p:cNvSpPr txBox="1">
            <a:spLocks noGrp="1"/>
          </p:cNvSpPr>
          <p:nvPr>
            <p:ph type="body" idx="1"/>
          </p:nvPr>
        </p:nvSpPr>
        <p:spPr>
          <a:xfrm>
            <a:off x="881792" y="1275648"/>
            <a:ext cx="6122512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65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900"/>
            </a:pPr>
            <a:r>
              <a:rPr lang="pt-BR" sz="2900" b="1" dirty="0">
                <a:latin typeface="Calibri"/>
                <a:ea typeface="Calibri"/>
                <a:cs typeface="Calibri"/>
                <a:sym typeface="Calibri"/>
              </a:rPr>
              <a:t>Dispositivos de Casa Inteligente (smart home)</a:t>
            </a:r>
            <a:endParaRPr sz="29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900" dirty="0">
                <a:latin typeface="Calibri"/>
                <a:ea typeface="Calibri"/>
                <a:cs typeface="Calibri"/>
                <a:sym typeface="Calibri"/>
              </a:rPr>
              <a:t>Permitem o controle de luzes, termostatos e outros aparelhos por meio de comandos de voz ou aplicativos, oferecendo mais autonomia para pessoas com deficiências motoras ou mobilidade reduzida.</a:t>
            </a:r>
            <a:endParaRPr sz="29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019" y="2524657"/>
            <a:ext cx="4572934" cy="30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A860C68-69B8-2DE6-D4C3-A043F30E4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>
            <a:spLocks noGrp="1"/>
          </p:cNvSpPr>
          <p:nvPr>
            <p:ph type="title"/>
          </p:nvPr>
        </p:nvSpPr>
        <p:spPr>
          <a:xfrm>
            <a:off x="298704" y="367313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2900" b="1" dirty="0">
                <a:latin typeface="Calibri"/>
                <a:ea typeface="Calibri"/>
                <a:cs typeface="Calibri"/>
                <a:sym typeface="Calibri"/>
              </a:rPr>
              <a:t>Tecnologias de Automação e Controle Doméstico</a:t>
            </a:r>
            <a:endParaRPr sz="29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330" name="Google Shape;330;p44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5546440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Sistemas de Controle por Movimento (like HoloLens):</a:t>
            </a: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 Utilizam sensores e IA para controlar dispositivos e realizar tarefas através de gestos ou movimentos.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5867" y="1893721"/>
            <a:ext cx="4572933" cy="25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53761A1-FCD4-0453-7AA4-BDC16FF97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289560" y="394745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5300" b="1" dirty="0">
                <a:latin typeface="Calibri"/>
                <a:ea typeface="Calibri"/>
                <a:cs typeface="Calibri"/>
                <a:sym typeface="Calibri"/>
              </a:rPr>
              <a:t>Ganhos para a Sociedade</a:t>
            </a:r>
            <a:endParaRPr sz="5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338" name="Google Shape;338;p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7950" lvl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3100"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Independência e Autonomia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Essas tecnologias permitem que pessoas com deficiências realizem tarefas diárias de forma mais independente, melhorando sua qualidade de vida.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0781CC4-9E66-5F76-442E-26875FD1C1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>
            <a:spLocks noGrp="1"/>
          </p:cNvSpPr>
          <p:nvPr>
            <p:ph type="title"/>
          </p:nvPr>
        </p:nvSpPr>
        <p:spPr>
          <a:xfrm>
            <a:off x="307848" y="413033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5300" b="1" dirty="0">
                <a:latin typeface="Calibri"/>
                <a:ea typeface="Calibri"/>
                <a:cs typeface="Calibri"/>
                <a:sym typeface="Calibri"/>
              </a:rPr>
              <a:t>Ganhos para a Sociedade</a:t>
            </a:r>
            <a:endParaRPr sz="5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345" name="Google Shape;345;p4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Inclusão Social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Facilita a participação ativa em atividades sociais, educacionais e profissionais, promovendo a inclusão e a equidade.</a:t>
            </a:r>
            <a:endParaRPr sz="31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096B8B-52C2-078C-36E2-BE947710CA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83E17F7-F82B-B35F-4FBD-8552D96C5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2304288"/>
            <a:ext cx="10213676" cy="3693583"/>
          </a:xfrm>
        </p:spPr>
        <p:txBody>
          <a:bodyPr/>
          <a:lstStyle/>
          <a:p>
            <a:pPr marL="50800" indent="0">
              <a:buNone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tecnologia não é apenas uma facilitadora de tarefas cotidianas, mas também um agente de empoderamento. Com esses avanços, a inteligência artificial não apenas elimina obstáculos digitais, mas também capacita indivíduos a explorarem plenamente o vasto mundo online. </a:t>
            </a: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 l="2294" t="6120" r="2176" b="43541"/>
          <a:stretch/>
        </p:blipFill>
        <p:spPr>
          <a:xfrm>
            <a:off x="6227064" y="4297680"/>
            <a:ext cx="4663440" cy="24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9189E302-F17A-1C7A-FDA4-A6A64C2D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abrindo portas para revolução da inclusão digital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7D9E4E9-A7B3-E7AB-6FDA-08A1DBFE4B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5300" b="1">
                <a:latin typeface="Calibri"/>
                <a:ea typeface="Calibri"/>
                <a:cs typeface="Calibri"/>
                <a:sym typeface="Calibri"/>
              </a:rPr>
              <a:t>Ganhos para a Sociedade</a:t>
            </a:r>
            <a:endParaRPr sz="53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>
              <a:solidFill>
                <a:srgbClr val="000000"/>
              </a:solidFill>
            </a:endParaRPr>
          </a:p>
        </p:txBody>
      </p:sp>
      <p:sp>
        <p:nvSpPr>
          <p:cNvPr id="352" name="Google Shape;352;p4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100" b="1">
                <a:latin typeface="Calibri"/>
                <a:ea typeface="Calibri"/>
                <a:cs typeface="Calibri"/>
                <a:sym typeface="Calibri"/>
              </a:rPr>
              <a:t>Acesso à Informação e Educação</a:t>
            </a:r>
            <a:r>
              <a:rPr lang="pt-BR" sz="31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100">
                <a:latin typeface="Calibri"/>
                <a:ea typeface="Calibri"/>
                <a:cs typeface="Calibri"/>
                <a:sym typeface="Calibri"/>
              </a:rPr>
              <a:t>Proporciona acesso a recursos e informações que antes poderiam estar inacessíveis, promovendo oportunidades iguais para aprendizado e desenvolvimento.</a:t>
            </a:r>
            <a:endParaRPr sz="3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4A79345-0810-DEFA-D299-F424C65D4D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307848" y="358169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5300" b="1" dirty="0">
                <a:latin typeface="Calibri"/>
                <a:ea typeface="Calibri"/>
                <a:cs typeface="Calibri"/>
                <a:sym typeface="Calibri"/>
              </a:rPr>
              <a:t>Ganhos para a Sociedade</a:t>
            </a:r>
            <a:endParaRPr sz="5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33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orbel"/>
              <a:buNone/>
            </a:pPr>
            <a:endParaRPr b="1" dirty="0">
              <a:solidFill>
                <a:srgbClr val="000000"/>
              </a:solidFill>
            </a:endParaRPr>
          </a:p>
        </p:txBody>
      </p:sp>
      <p:sp>
        <p:nvSpPr>
          <p:cNvPr id="359" name="Google Shape;359;p4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100" b="1" dirty="0">
                <a:latin typeface="Calibri"/>
                <a:ea typeface="Calibri"/>
                <a:cs typeface="Calibri"/>
                <a:sym typeface="Calibri"/>
              </a:rPr>
              <a:t>Melhoria da Comunicação</a:t>
            </a: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100" dirty="0">
                <a:latin typeface="Calibri"/>
                <a:ea typeface="Calibri"/>
                <a:cs typeface="Calibri"/>
                <a:sym typeface="Calibri"/>
              </a:rPr>
              <a:t>Facilita a interação e a comunicação entre pessoas com e sem deficiências, reduzindo barreiras e promovendo a compreensão mútua.</a:t>
            </a:r>
            <a:endParaRPr sz="3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1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A2E50F8-D892-8DBF-5AC3-9F5573362E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Referências Bibliográficas</a:t>
            </a:r>
            <a:endParaRPr/>
          </a:p>
        </p:txBody>
      </p:sp>
      <p:sp>
        <p:nvSpPr>
          <p:cNvPr id="365" name="Google Shape;365;p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pt-BR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PARISER, Eli. The Filter Bubble: What the Internet Is Hiding from You. Penguin Books, 2011.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pt-BR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CADWALLADR, Carole. The Great British Brexit Robbery: how our democracy was hijacked. The Guardian, 2017. Disponível em: &lt;https://www.theguardian.com/news/2017/may/07/the-great-british-brexit-robbery-hijacked-democracy&gt;.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pt-BR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ALLCOTT, Hunt; GENTZKOW, Matthew. Social Media and Fake News in the 2016 Election. Journal of Economic Perspectives, v. 31, n. 2, p. 211-236, 2017.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pt-BR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4. ZUBOFF, Shoshana. The Age of Surveillance Capitalism: The Fight for a Human Future at the New Frontier of Power. PublicAffairs, 2019.</a:t>
            </a:r>
            <a:endParaRPr b="0" i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C98C65B-83D2-F387-6C19-0A209FED54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 l="2506" t="5045" r="4716" b="47489"/>
          <a:stretch/>
        </p:blipFill>
        <p:spPr>
          <a:xfrm>
            <a:off x="6455664" y="3840480"/>
            <a:ext cx="4325112" cy="26426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21F0B04-05FA-144A-4DF0-7F5D769F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Inclusão por meio da IA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55CC2B-D6F4-2379-E3FA-B3BC78A29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664" y="1965960"/>
            <a:ext cx="10213676" cy="4031911"/>
          </a:xfrm>
        </p:spPr>
        <p:txBody>
          <a:bodyPr/>
          <a:lstStyle/>
          <a:p>
            <a:pPr marL="50800" indent="0">
              <a:buNone/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Assim, essa revolução na inclusão digital vai além da acessibilidade, redefinindo a narrativa em torno da igualdade de oportunidades e proporcionando uma participação ativa na era digital para todos.</a:t>
            </a: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FA8C940-F934-600E-1FB4-F3994FA50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EA23686-E44D-38CF-E736-4B4DFCDA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inteligência artificial para diagnosticar o TEA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E9493B-22CF-969D-D1BB-63BFE0F9B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pt-BR" dirty="0"/>
              <a:t>Recentemente, pesquisadores da Faculdade de Medicina da Universidade </a:t>
            </a:r>
            <a:r>
              <a:rPr lang="pt-BR" dirty="0" err="1"/>
              <a:t>Yonsei</a:t>
            </a:r>
            <a:r>
              <a:rPr lang="pt-BR" dirty="0"/>
              <a:t>, na Coreia do </a:t>
            </a:r>
            <a:r>
              <a:rPr lang="pt-BR" dirty="0" err="1"/>
              <a:t>Sul,trilharam</a:t>
            </a:r>
            <a:r>
              <a:rPr lang="pt-BR" dirty="0"/>
              <a:t> caminhos inexplorados ao utilizar inteligência artificial para diagnosticar o Transtorno do Espectro Autista (TEA) em crianças. Através da análise de imagens da retina, um algoritmo de IA identificou padrões sutis relacionados ao TEA, fornecendo um método inovador de rastreamento.</a:t>
            </a:r>
          </a:p>
        </p:txBody>
      </p:sp>
      <p:pic>
        <p:nvPicPr>
          <p:cNvPr id="6" name="Google Shape;72;p11">
            <a:extLst>
              <a:ext uri="{FF2B5EF4-FFF2-40B4-BE49-F238E27FC236}">
                <a16:creationId xmlns:a16="http://schemas.microsoft.com/office/drawing/2014/main" id="{304B7E9D-0F43-92CA-FA0C-0E1F50F69C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15" t="6227" r="2979" b="48705"/>
          <a:stretch/>
        </p:blipFill>
        <p:spPr>
          <a:xfrm>
            <a:off x="7050024" y="4416552"/>
            <a:ext cx="3685032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C962C5-B929-74FF-D6CE-ECC78BC59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81" y="4527857"/>
            <a:ext cx="1933845" cy="197195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0F43700-B245-1706-A10B-BA5180D6A0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203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EA23686-E44D-38CF-E736-4B4DFCDA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inteligência artificial para diagnosticar o TEA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E9493B-22CF-969D-D1BB-63BFE0F9B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pt-BR" dirty="0"/>
              <a:t>A aplicação da Curva ROC (</a:t>
            </a:r>
            <a:r>
              <a:rPr lang="pt-BR" dirty="0" err="1"/>
              <a:t>Receiver</a:t>
            </a:r>
            <a:r>
              <a:rPr lang="pt-BR" dirty="0"/>
              <a:t> </a:t>
            </a:r>
            <a:r>
              <a:rPr lang="pt-BR" dirty="0" err="1"/>
              <a:t>Operating</a:t>
            </a:r>
            <a:r>
              <a:rPr lang="pt-BR" dirty="0"/>
              <a:t> </a:t>
            </a:r>
            <a:r>
              <a:rPr lang="pt-BR" dirty="0" err="1"/>
              <a:t>Characteristic</a:t>
            </a:r>
            <a:r>
              <a:rPr lang="pt-BR" dirty="0"/>
              <a:t>) ofereceu uma pontuação objetiva de sensibilidade e especificidade, permitindo a identificação precoce de crianças a partir dos 4 anos de</a:t>
            </a:r>
          </a:p>
          <a:p>
            <a:pPr marL="50800" indent="0">
              <a:buNone/>
            </a:pPr>
            <a:r>
              <a:rPr lang="pt-BR" dirty="0"/>
              <a:t>idade. Este avanço não apenas acelera diagnósticos, mas também sinaliza uma nova era de intervenções personalizadas, promovendo melhorias significativas na qualidade de vida infantil.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0F19469-5AEB-9065-07B9-949FB399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279" y="4711501"/>
            <a:ext cx="1905266" cy="1933845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92E6AAB-4176-4CF1-6626-8755845AFF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924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316992" y="420625"/>
            <a:ext cx="10515600" cy="886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4700" b="1" dirty="0">
                <a:latin typeface="Calibri"/>
                <a:ea typeface="Calibri"/>
                <a:cs typeface="Calibri"/>
                <a:sym typeface="Calibri"/>
              </a:rPr>
              <a:t>Reconhecimento de Voz e Texto</a:t>
            </a:r>
            <a:endParaRPr sz="47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endParaRPr sz="32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6095080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b="1" dirty="0">
                <a:latin typeface="Calibri"/>
                <a:ea typeface="Calibri"/>
                <a:cs typeface="Calibri"/>
                <a:sym typeface="Calibri"/>
              </a:rPr>
              <a:t>Conversão de Texto em Voz e Voz em Texto: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>
                <a:latin typeface="Calibri"/>
                <a:ea typeface="Calibri"/>
                <a:cs typeface="Calibri"/>
                <a:sym typeface="Calibri"/>
              </a:rPr>
              <a:t>Ferramentas baseadas em IA, como assistentes virtuais (por exemplo, Siri, Google </a:t>
            </a:r>
            <a:r>
              <a:rPr lang="pt-BR" sz="2400" dirty="0" err="1">
                <a:latin typeface="Calibri"/>
                <a:ea typeface="Calibri"/>
                <a:cs typeface="Calibri"/>
                <a:sym typeface="Calibri"/>
              </a:rPr>
              <a:t>Assistant</a:t>
            </a:r>
            <a:r>
              <a:rPr lang="pt-BR" sz="2400" dirty="0">
                <a:latin typeface="Calibri"/>
                <a:ea typeface="Calibri"/>
                <a:cs typeface="Calibri"/>
                <a:sym typeface="Calibri"/>
              </a:rPr>
              <a:t>), podem converter texto em fala para pessoas com deficiências visuais ou dificuldades de leitura.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>
                <a:latin typeface="Calibri"/>
                <a:ea typeface="Calibri"/>
                <a:cs typeface="Calibri"/>
                <a:sym typeface="Calibri"/>
              </a:rPr>
              <a:t>Da mesma forma, a conversão de voz em texto pode beneficiar pessoas com dificuldades auditivas.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3934" y="2349488"/>
            <a:ext cx="4604867" cy="25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30CDC7B-E9DA-D93D-6580-EF8B2ED53A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335280" y="449609"/>
            <a:ext cx="10515600" cy="8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900"/>
              </a:spcBef>
              <a:spcAft>
                <a:spcPts val="5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pt-BR" sz="3600" b="1" dirty="0">
                <a:latin typeface="Calibri"/>
                <a:ea typeface="Calibri"/>
                <a:cs typeface="Calibri"/>
                <a:sym typeface="Calibri"/>
              </a:rPr>
              <a:t>Reconhecimento de Voz e Texto</a:t>
            </a:r>
            <a:endParaRPr sz="36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000664" y="1842576"/>
            <a:ext cx="4741768" cy="41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b="1" dirty="0">
                <a:latin typeface="Calibri"/>
                <a:ea typeface="Calibri"/>
                <a:cs typeface="Calibri"/>
                <a:sym typeface="Calibri"/>
              </a:rPr>
              <a:t>Legendagem Automática:</a:t>
            </a: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>
                <a:latin typeface="Calibri"/>
                <a:ea typeface="Calibri"/>
                <a:cs typeface="Calibri"/>
                <a:sym typeface="Calibri"/>
              </a:rPr>
              <a:t>A IA pode gerar legendas em tempo real para vídeos, tornando o conteúdo audiovisual acessível para pessoas com deficiência auditiva.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566" y="2286913"/>
            <a:ext cx="5689667" cy="275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3E46A64-8654-92C3-F427-62D49FCB0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263" y="4696829"/>
            <a:ext cx="1857634" cy="19814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08496ED-D192-63B6-4F87-3FBEC364F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076" y="5430532"/>
            <a:ext cx="2010056" cy="73352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7A1BEE6-026E-BE2F-C302-A59521F28D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r 2">
      <a:dk1>
        <a:srgbClr val="000000"/>
      </a:dk1>
      <a:lt1>
        <a:srgbClr val="FFFFFF"/>
      </a:lt1>
      <a:dk2>
        <a:srgbClr val="174C8A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1633</Words>
  <Application>Microsoft Office PowerPoint</Application>
  <PresentationFormat>Widescreen</PresentationFormat>
  <Paragraphs>211</Paragraphs>
  <Slides>43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9" baseType="lpstr">
      <vt:lpstr>Calibri</vt:lpstr>
      <vt:lpstr>Corbel</vt:lpstr>
      <vt:lpstr>Montserrat</vt:lpstr>
      <vt:lpstr>Times New Roman</vt:lpstr>
      <vt:lpstr>Arial</vt:lpstr>
      <vt:lpstr>Tema do Office</vt:lpstr>
      <vt:lpstr>Apresentação do PowerPoint</vt:lpstr>
      <vt:lpstr>Apresentação do PowerPoint</vt:lpstr>
      <vt:lpstr>Apresentação do PowerPoint</vt:lpstr>
      <vt:lpstr>Tecnologia abrindo portas para revolução da inclusão digital</vt:lpstr>
      <vt:lpstr>Inclusão por meio da IA</vt:lpstr>
      <vt:lpstr>inteligência artificial para diagnosticar o TEA</vt:lpstr>
      <vt:lpstr>inteligência artificial para diagnosticar o TEA</vt:lpstr>
      <vt:lpstr>Reconhecimento de Voz e Texto </vt:lpstr>
      <vt:lpstr>Reconhecimento de Voz e Texto</vt:lpstr>
      <vt:lpstr>Tecnologias de Reconhecimento de Imagem   </vt:lpstr>
      <vt:lpstr>Reconhecimento de Imagem </vt:lpstr>
      <vt:lpstr>Reconhecimento de Imagem </vt:lpstr>
      <vt:lpstr>Reconhecimento de Imagem </vt:lpstr>
      <vt:lpstr>Navegação e Mobilidade </vt:lpstr>
      <vt:lpstr>Apresentação do PowerPoint</vt:lpstr>
      <vt:lpstr>Apresentação do PowerPoint</vt:lpstr>
      <vt:lpstr>Veículos Autônomos </vt:lpstr>
      <vt:lpstr>Assistência Cognitiva </vt:lpstr>
      <vt:lpstr>Interação Simplificada </vt:lpstr>
      <vt:lpstr>Educação e Treinamento</vt:lpstr>
      <vt:lpstr>Ferramentas de Tradução de Língua de Sinais</vt:lpstr>
      <vt:lpstr>Ferramentas de Tradução de Língua de Sinais</vt:lpstr>
      <vt:lpstr>Ferramentas de Tradução de Língua de Sinais</vt:lpstr>
      <vt:lpstr>Falhas de sistemas de tradução</vt:lpstr>
      <vt:lpstr>Falhas de sistemas de tradução</vt:lpstr>
      <vt:lpstr>Tecnologias de Comunicação    </vt:lpstr>
      <vt:lpstr>Apresentação do PowerPoint</vt:lpstr>
      <vt:lpstr>Automatização de Tarefas Repetitivas </vt:lpstr>
      <vt:lpstr>Inclusão no Mercado de Trabalho  </vt:lpstr>
      <vt:lpstr>Tecnologias de Reconhecimento de Voz e Texto   </vt:lpstr>
      <vt:lpstr>Tecnologias de Reconhecimento de Imagem   </vt:lpstr>
      <vt:lpstr>Dispositivos de Navegação e Mobilidade   </vt:lpstr>
      <vt:lpstr>Softwares de Leitura e Escrita (Kurzweil 3000, Ghotit)     </vt:lpstr>
      <vt:lpstr>Tecnologias para Deficiências Auditivas     </vt:lpstr>
      <vt:lpstr>Tecnologias para Deficiências Auditivas     </vt:lpstr>
      <vt:lpstr>Tecnologias de Automação e Controle Doméstico      </vt:lpstr>
      <vt:lpstr>Tecnologias de Automação e Controle Doméstico      </vt:lpstr>
      <vt:lpstr>Ganhos para a Sociedade      </vt:lpstr>
      <vt:lpstr>Ganhos para a Sociedade      </vt:lpstr>
      <vt:lpstr>Ganhos para a Sociedade      </vt:lpstr>
      <vt:lpstr>Ganhos para a Sociedade      </vt:lpstr>
      <vt:lpstr> Referências Bibliográficas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Rildo</dc:creator>
  <cp:lastModifiedBy>Rildo Oliveira</cp:lastModifiedBy>
  <cp:revision>5</cp:revision>
  <dcterms:modified xsi:type="dcterms:W3CDTF">2024-08-19T12:20:53Z</dcterms:modified>
</cp:coreProperties>
</file>